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12192000"/>
  <p:notesSz cx="6858000" cy="9144000"/>
  <p:embeddedFontLst>
    <p:embeddedFont>
      <p:font typeface="Tahoma"/>
      <p:regular r:id="rId30"/>
      <p:bold r:id="rId31"/>
    </p:embeddedFont>
    <p:embeddedFont>
      <p:font typeface="Bodoni"/>
      <p:regular r:id="rId32"/>
      <p:bold r:id="rId33"/>
      <p:italic r:id="rId34"/>
      <p:boldItalic r:id="rId35"/>
    </p:embeddedFont>
    <p:embeddedFont>
      <p:font typeface="Book Antiqua"/>
      <p:regular r:id="rId36"/>
      <p:bold r:id="rId37"/>
      <p:italic r:id="rId38"/>
      <p:boldItalic r:id="rId39"/>
    </p:embeddedFont>
    <p:embeddedFont>
      <p:font typeface="Gill Sans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h28LqHYB+EURwwbpSs+3+87Sm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D7D154-5363-456A-95BF-063BFBAB381D}">
  <a:tblStyle styleId="{12D7D154-5363-456A-95BF-063BFBAB38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dk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dk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C85CCFE0-CAFA-4AA0-8271-F555D821EE6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regular.fntdata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font" Target="fonts/GillSans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4.xml"/><Relationship Id="rId33" Type="http://schemas.openxmlformats.org/officeDocument/2006/relationships/font" Target="fonts/Bodoni-bold.fntdata"/><Relationship Id="rId10" Type="http://schemas.openxmlformats.org/officeDocument/2006/relationships/slide" Target="slides/slide3.xml"/><Relationship Id="rId32" Type="http://schemas.openxmlformats.org/officeDocument/2006/relationships/font" Target="fonts/Bodoni-regular.fntdata"/><Relationship Id="rId13" Type="http://schemas.openxmlformats.org/officeDocument/2006/relationships/slide" Target="slides/slide6.xml"/><Relationship Id="rId35" Type="http://schemas.openxmlformats.org/officeDocument/2006/relationships/font" Target="fonts/Bodoni-boldItalic.fntdata"/><Relationship Id="rId12" Type="http://schemas.openxmlformats.org/officeDocument/2006/relationships/slide" Target="slides/slide5.xml"/><Relationship Id="rId34" Type="http://schemas.openxmlformats.org/officeDocument/2006/relationships/font" Target="fonts/Bodoni-italic.fntdata"/><Relationship Id="rId15" Type="http://schemas.openxmlformats.org/officeDocument/2006/relationships/slide" Target="slides/slide8.xml"/><Relationship Id="rId37" Type="http://schemas.openxmlformats.org/officeDocument/2006/relationships/font" Target="fonts/BookAntiqua-bold.fntdata"/><Relationship Id="rId14" Type="http://schemas.openxmlformats.org/officeDocument/2006/relationships/slide" Target="slides/slide7.xml"/><Relationship Id="rId36" Type="http://schemas.openxmlformats.org/officeDocument/2006/relationships/font" Target="fonts/BookAntiqua-regular.fntdata"/><Relationship Id="rId17" Type="http://schemas.openxmlformats.org/officeDocument/2006/relationships/slide" Target="slides/slide10.xml"/><Relationship Id="rId39" Type="http://schemas.openxmlformats.org/officeDocument/2006/relationships/font" Target="fonts/BookAntiqua-boldItalic.fntdata"/><Relationship Id="rId16" Type="http://schemas.openxmlformats.org/officeDocument/2006/relationships/slide" Target="slides/slide9.xml"/><Relationship Id="rId38" Type="http://schemas.openxmlformats.org/officeDocument/2006/relationships/font" Target="fonts/BookAntiqua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369" name="Google Shape;36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1" name="Google Shape;27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9144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6" name="Google Shape;86;p33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33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96" name="Google Shape;96;p34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99" name="Google Shape;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34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 rot="5400000">
            <a:off x="4020748" y="-1993509"/>
            <a:ext cx="4150505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107" name="Google Shape;10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5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/>
          <p:nvPr>
            <p:ph type="title"/>
          </p:nvPr>
        </p:nvSpPr>
        <p:spPr>
          <a:xfrm rot="5400000">
            <a:off x="7285038" y="1828806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" type="body"/>
          </p:nvPr>
        </p:nvSpPr>
        <p:spPr>
          <a:xfrm rot="5400000">
            <a:off x="1697038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115" name="Google Shape;11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36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609600" y="136202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609600" y="1215552"/>
            <a:ext cx="10972800" cy="4352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70C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28" name="Google Shape;2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76412" y="5829263"/>
            <a:ext cx="2305989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25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25"/>
          <p:cNvCxnSpPr/>
          <p:nvPr/>
        </p:nvCxnSpPr>
        <p:spPr>
          <a:xfrm flipH="1" rot="10800000">
            <a:off x="0" y="1054279"/>
            <a:ext cx="12192000" cy="3166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9" name="Google Shape;169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0" name="Google Shape;17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7" name="Google Shape;17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moirie" id="32" name="Google Shape;3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4912" y="119064"/>
            <a:ext cx="1064302" cy="109513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33" name="Google Shape;33;p26"/>
          <p:cNvCxnSpPr/>
          <p:nvPr/>
        </p:nvCxnSpPr>
        <p:spPr>
          <a:xfrm>
            <a:off x="1523480" y="1009130"/>
            <a:ext cx="10513483" cy="0"/>
          </a:xfrm>
          <a:prstGeom prst="straightConnector1">
            <a:avLst/>
          </a:prstGeom>
          <a:noFill/>
          <a:ln cap="flat" cmpd="sng" w="2857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26"/>
          <p:cNvSpPr txBox="1"/>
          <p:nvPr>
            <p:ph type="title"/>
          </p:nvPr>
        </p:nvSpPr>
        <p:spPr>
          <a:xfrm>
            <a:off x="1665719" y="167884"/>
            <a:ext cx="7805168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623394" y="1340772"/>
            <a:ext cx="10849204" cy="453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4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9C000"/>
              </a:buClr>
              <a:buSzPts val="1800"/>
              <a:buChar char="–"/>
              <a:defRPr b="0" sz="1800">
                <a:solidFill>
                  <a:srgbClr val="29C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Char char="•"/>
              <a:defRPr b="0" sz="16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Char char="–"/>
              <a:defRPr b="0" sz="160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b="0" sz="1600">
                <a:solidFill>
                  <a:schemeClr val="accent2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11089218" y="6475414"/>
            <a:ext cx="1102783" cy="38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Subtitle and Content">
  <p:cSld name="Title/Sub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474848" y="1864169"/>
            <a:ext cx="6840000" cy="4036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105000"/>
              </a:lnSpc>
              <a:spcBef>
                <a:spcPts val="1083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/>
            </a:lvl1pPr>
            <a:lvl2pPr indent="-328612" lvl="1" marL="914400" algn="l">
              <a:lnSpc>
                <a:spcPct val="105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575"/>
              <a:buChar char="–"/>
              <a:defRPr/>
            </a:lvl2pPr>
            <a:lvl3pPr indent="-328612" lvl="2" marL="1371600" algn="l">
              <a:lnSpc>
                <a:spcPct val="105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/>
            </a:lvl3pPr>
            <a:lvl4pPr indent="-328612" lvl="3" marL="1828800" algn="l">
              <a:lnSpc>
                <a:spcPct val="105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575"/>
              <a:buChar char="–"/>
              <a:defRPr/>
            </a:lvl4pPr>
            <a:lvl5pPr indent="-328612" lvl="4" marL="2286000" algn="l">
              <a:lnSpc>
                <a:spcPct val="105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575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469900" y="6444000"/>
            <a:ext cx="840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670940" y="6394484"/>
            <a:ext cx="9582149" cy="35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3654" lvl="0" marL="45720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867"/>
              <a:buChar char="•"/>
              <a:defRPr sz="867"/>
            </a:lvl1pPr>
            <a:lvl2pPr indent="-283654" lvl="1" marL="9144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7"/>
              <a:buChar char="–"/>
              <a:defRPr sz="867"/>
            </a:lvl2pPr>
            <a:lvl3pPr indent="-283654" lvl="2" marL="13716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7"/>
              <a:buChar char="•"/>
              <a:defRPr sz="867"/>
            </a:lvl3pPr>
            <a:lvl4pPr indent="-283654" lvl="3" marL="18288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7"/>
              <a:buChar char="–"/>
              <a:defRPr sz="867"/>
            </a:lvl4pPr>
            <a:lvl5pPr indent="-283654" lvl="4" marL="2286000" algn="l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7"/>
              <a:buChar char="»"/>
              <a:defRPr sz="867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3" type="body"/>
          </p:nvPr>
        </p:nvSpPr>
        <p:spPr>
          <a:xfrm>
            <a:off x="461439" y="1375207"/>
            <a:ext cx="11203807" cy="34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spcBef>
                <a:spcPts val="520"/>
              </a:spcBef>
              <a:spcAft>
                <a:spcPts val="0"/>
              </a:spcAft>
              <a:buClr>
                <a:srgbClr val="98D7F0"/>
              </a:buClr>
              <a:buSzPts val="2600"/>
              <a:buChar char="•"/>
              <a:defRPr sz="2600">
                <a:solidFill>
                  <a:srgbClr val="98D7F0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1"/>
              <a:buNone/>
              <a:defRPr sz="1351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1"/>
              <a:buNone/>
              <a:defRPr sz="105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48" name="Google Shape;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28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88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–"/>
              <a:defRPr sz="1351"/>
            </a:lvl4pPr>
            <a:lvl5pPr indent="-314388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»"/>
              <a:defRPr sz="1351"/>
            </a:lvl5pPr>
            <a:lvl6pPr indent="-314388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6pPr>
            <a:lvl7pPr indent="-314388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7pPr>
            <a:lvl8pPr indent="-314388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8pPr>
            <a:lvl9pPr indent="-314388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9pPr>
          </a:lstStyle>
          <a:p/>
        </p:txBody>
      </p:sp>
      <p:sp>
        <p:nvSpPr>
          <p:cNvPr id="53" name="Google Shape;53;p29"/>
          <p:cNvSpPr txBox="1"/>
          <p:nvPr>
            <p:ph idx="2" type="body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88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–"/>
              <a:defRPr sz="1351"/>
            </a:lvl4pPr>
            <a:lvl5pPr indent="-314388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»"/>
              <a:defRPr sz="1351"/>
            </a:lvl5pPr>
            <a:lvl6pPr indent="-314388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6pPr>
            <a:lvl7pPr indent="-314388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7pPr>
            <a:lvl8pPr indent="-314388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8pPr>
            <a:lvl9pPr indent="-314388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57" name="Google Shape;5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29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b="1" sz="1351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2" name="Google Shape;62;p3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88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3" name="Google Shape;63;p30"/>
          <p:cNvSpPr txBox="1"/>
          <p:nvPr>
            <p:ph idx="3" type="body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b="1" sz="1351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4" name="Google Shape;64;p30"/>
          <p:cNvSpPr txBox="1"/>
          <p:nvPr>
            <p:ph idx="4" type="body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88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68" name="Google Shape;6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30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75" name="Google Shape;7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31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ECOFIN Logo (Landscape).pdf" id="81" name="Google Shape;8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9815" y="5829263"/>
            <a:ext cx="3033373" cy="10942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32"/>
          <p:cNvCxnSpPr/>
          <p:nvPr/>
        </p:nvCxnSpPr>
        <p:spPr>
          <a:xfrm rot="10800000">
            <a:off x="609600" y="5829263"/>
            <a:ext cx="10972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7630506" y="-2610937"/>
            <a:ext cx="8173495" cy="577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609600" y="1417638"/>
            <a:ext cx="10972800" cy="4150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b="1" i="0" sz="15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8612" lvl="1" marL="9144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b="0" i="0" sz="15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8612" lvl="2" marL="13716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b="0" i="0" sz="15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8612" lvl="3" marL="18288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–"/>
              <a:defRPr b="0" i="0" sz="15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8612" lvl="4" marL="2286000" marR="0" rtl="0" algn="l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»"/>
              <a:defRPr b="0" i="0" sz="15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1" type="ftr"/>
          </p:nvPr>
        </p:nvSpPr>
        <p:spPr>
          <a:xfrm>
            <a:off x="1173241" y="633511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CC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type="ctrTitle"/>
          </p:nvPr>
        </p:nvSpPr>
        <p:spPr>
          <a:xfrm>
            <a:off x="2076852" y="3443747"/>
            <a:ext cx="7873409" cy="114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ct val="100000"/>
              <a:buFont typeface="Bodoni"/>
              <a:buNone/>
            </a:pPr>
            <a:r>
              <a:rPr b="0" lang="en-US" sz="4800">
                <a:solidFill>
                  <a:srgbClr val="17365D"/>
                </a:solidFill>
                <a:latin typeface="Bodoni"/>
                <a:ea typeface="Bodoni"/>
                <a:cs typeface="Bodoni"/>
                <a:sym typeface="Bodoni"/>
              </a:rPr>
              <a:t>Presentation on NST2 </a:t>
            </a:r>
            <a:br>
              <a:rPr b="0" lang="en-US" sz="4800">
                <a:solidFill>
                  <a:srgbClr val="17365D"/>
                </a:solidFill>
                <a:latin typeface="Bodoni"/>
                <a:ea typeface="Bodoni"/>
                <a:cs typeface="Bodoni"/>
                <a:sym typeface="Bodoni"/>
              </a:rPr>
            </a:br>
            <a:r>
              <a:rPr b="0" lang="en-US" sz="4800">
                <a:solidFill>
                  <a:srgbClr val="17365D"/>
                </a:solidFill>
                <a:latin typeface="Bodoni"/>
                <a:ea typeface="Bodoni"/>
                <a:cs typeface="Bodoni"/>
                <a:sym typeface="Bodoni"/>
              </a:rPr>
              <a:t>(2024 – 2029)</a:t>
            </a:r>
            <a:endParaRPr b="0" sz="4800">
              <a:solidFill>
                <a:srgbClr val="17365D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descr="Minecofin logo (Kinyarwanda).pdf" id="197" name="Google Shape;1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501" y="-50106"/>
            <a:ext cx="3318639" cy="331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</a:t>
            </a:r>
            <a:endParaRPr/>
          </a:p>
        </p:txBody>
      </p:sp>
      <p:sp>
        <p:nvSpPr>
          <p:cNvPr id="283" name="Google Shape;283;p10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84" name="Google Shape;284;p10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10"/>
          <p:cNvSpPr txBox="1"/>
          <p:nvPr>
            <p:ph idx="1" type="body"/>
          </p:nvPr>
        </p:nvSpPr>
        <p:spPr>
          <a:xfrm>
            <a:off x="374101" y="1163413"/>
            <a:ext cx="11658600" cy="4748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 startAt="5"/>
            </a:pPr>
            <a:r>
              <a:rPr b="0"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Renewable energy transition and </a:t>
            </a: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universal access to electricity </a:t>
            </a:r>
            <a:r>
              <a:rPr b="0"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for productive uses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Ensure access to electricity in all cells of the country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Increase electricity generation with focus on renewable energy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Scale up </a:t>
            </a: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adoption of clean and biomass efficient cooking solutions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Develop nuclear technology for productive uses</a:t>
            </a:r>
            <a:endParaRPr/>
          </a:p>
          <a:p>
            <a:pPr indent="-457200" lvl="0" marL="45720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 startAt="5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Reduce greenhouse gas emissions by 38% and build resilience to climate change and disasters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Complete the development Land Use masterplans and strengthen implementation of existing ones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Mobilize climate finance for mitigation and adaptation initiatives across public and private sector</a:t>
            </a:r>
            <a:endParaRPr/>
          </a:p>
          <a:p>
            <a:pPr indent="-457200" lvl="3" marL="1400153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Invest in disaster risk reduction, early warning systems and preparedness with focus on disaster prone areas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</a:t>
            </a:r>
            <a:endParaRPr/>
          </a:p>
        </p:txBody>
      </p:sp>
      <p:sp>
        <p:nvSpPr>
          <p:cNvPr id="292" name="Google Shape;292;p11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93" name="Google Shape;293;p11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11"/>
          <p:cNvSpPr txBox="1"/>
          <p:nvPr>
            <p:ph idx="1" type="body"/>
          </p:nvPr>
        </p:nvSpPr>
        <p:spPr>
          <a:xfrm>
            <a:off x="374101" y="1163413"/>
            <a:ext cx="11658600" cy="4748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7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Accelerate digital transformation, digital skills and widescale adoption of technology across sectors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Roll out of a Single Digital ID and target universal Digital literacy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Develop digital skills through training 1 Million coders and 500k youth in advanced ICT Skills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Foster adoption of digital and emerging technologies in public and private sector</a:t>
            </a:r>
            <a:endParaRPr/>
          </a:p>
          <a:p>
            <a:pPr indent="0" lvl="3" marL="9429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7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Enhance financial sector services for private sector growth</a:t>
            </a:r>
            <a:endParaRPr/>
          </a:p>
          <a:p>
            <a:pPr indent="-342900" lvl="3" marL="12858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Continue positioning Kigali as a Financial services center and develop sub-sectors of Capital Market, Pension, Fintech, etc.</a:t>
            </a:r>
            <a:endParaRPr/>
          </a:p>
          <a:p>
            <a:pPr indent="-342900" lvl="3" marL="12858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Double domestic savings from 12.4% to above 25% and consolidate Umurenge SACCOs into a Cooperative Bank</a:t>
            </a:r>
            <a:endParaRPr/>
          </a:p>
          <a:p>
            <a:pPr indent="-342900" lvl="3" marL="12858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Diversify sources for financing for the Private sector i.e. Crowdfunding, Venture Capital, Blended finance,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Social Transformation Priorities</a:t>
            </a:r>
            <a:endParaRPr/>
          </a:p>
        </p:txBody>
      </p:sp>
      <p:sp>
        <p:nvSpPr>
          <p:cNvPr id="301" name="Google Shape;301;p12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302" name="Google Shape;302;p12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12"/>
          <p:cNvSpPr txBox="1"/>
          <p:nvPr>
            <p:ph idx="1" type="body"/>
          </p:nvPr>
        </p:nvSpPr>
        <p:spPr>
          <a:xfrm>
            <a:off x="374101" y="1144797"/>
            <a:ext cx="11658600" cy="473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Improve quality of education at all levels 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Increasing Pre-primary net enrollment from 35% to 65%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quality in basic education through providing adequate learning materials, enhancing teachers capacity and school infrastructure.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Equipping TVET and HLIs to enhance STEM learning and alignment to market demands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Enhanced quality of health, strengthened health systems, and reduced stunting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Reduce the stunting rate for children under the age of five years from 33% to 15%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maternal, infant and child health </a:t>
            </a:r>
            <a:r>
              <a:rPr b="0"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 reduce related mortality 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n-US" sz="15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Quadruple registered health workers </a:t>
            </a:r>
            <a:r>
              <a:rPr b="0" lang="en-US" sz="1500">
                <a:latin typeface="Book Antiqua"/>
                <a:ea typeface="Book Antiqua"/>
                <a:cs typeface="Book Antiqua"/>
                <a:sym typeface="Book Antiqua"/>
              </a:rPr>
              <a:t>to improve quality of healthcare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b="0" lang="en-US" sz="1500">
                <a:latin typeface="Book Antiqua"/>
                <a:ea typeface="Book Antiqua"/>
                <a:cs typeface="Book Antiqua"/>
                <a:sym typeface="Book Antiqua"/>
              </a:rPr>
              <a:t>Improve CBHI services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b="0" lang="en-US" sz="1500">
                <a:latin typeface="Book Antiqua"/>
                <a:ea typeface="Book Antiqua"/>
                <a:cs typeface="Book Antiqua"/>
                <a:sym typeface="Book Antiqua"/>
              </a:rPr>
              <a:t>Construct, rehabilitate and upgrade health facilities to </a:t>
            </a: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provide</a:t>
            </a:r>
            <a:r>
              <a:rPr b="0" lang="en-US" sz="15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high-quality health services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>
                <a:latin typeface="Book Antiqua"/>
                <a:ea typeface="Book Antiqua"/>
                <a:cs typeface="Book Antiqua"/>
                <a:sym typeface="Book Antiqua"/>
              </a:rPr>
              <a:t>Promote healthy lifestyles for disease prevention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Social Transformation Priorities</a:t>
            </a:r>
            <a:endParaRPr/>
          </a:p>
        </p:txBody>
      </p:sp>
      <p:sp>
        <p:nvSpPr>
          <p:cNvPr id="310" name="Google Shape;310;p13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311" name="Google Shape;311;p13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13"/>
          <p:cNvSpPr txBox="1"/>
          <p:nvPr>
            <p:ph idx="1" type="body"/>
          </p:nvPr>
        </p:nvSpPr>
        <p:spPr>
          <a:xfrm>
            <a:off x="374101" y="1163413"/>
            <a:ext cx="11658600" cy="517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3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Reduce poverty and enhance graduation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Reducing poverty through empowering households to sustainably graduate from poverty with multi-sectoral approach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Increase access to social security and income support programs among vulnerable people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Increase access of vulnerable groups to high quality social care services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Enhancing tracking and monitoring for effectiveness of social protection interventions</a:t>
            </a:r>
            <a:endParaRPr/>
          </a:p>
          <a:p>
            <a:pPr indent="0" lvl="3" marL="9429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3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Scaled up access to clean water, sanitation, and hygiene (WASH) 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Accelerating universal access to WASH services for both productive use centers and to all villages countrywide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Construction and operationalization of modern waste treatment plants and landfills in various districts</a:t>
            </a:r>
            <a:endParaRPr/>
          </a:p>
          <a:p>
            <a:pPr indent="-457200" lvl="3" marL="140015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Completion of central sewage system</a:t>
            </a:r>
            <a:endParaRPr/>
          </a:p>
          <a:p>
            <a:pPr indent="0" lvl="3" marL="969963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Transformational Governance Priorities</a:t>
            </a:r>
            <a:endParaRPr/>
          </a:p>
        </p:txBody>
      </p:sp>
      <p:sp>
        <p:nvSpPr>
          <p:cNvPr id="319" name="Google Shape;319;p14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320" name="Google Shape;320;p14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4"/>
          <p:cNvSpPr txBox="1"/>
          <p:nvPr>
            <p:ph idx="1" type="body"/>
          </p:nvPr>
        </p:nvSpPr>
        <p:spPr>
          <a:xfrm>
            <a:off x="374101" y="1144797"/>
            <a:ext cx="11658600" cy="4748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Enhancing the judiciary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Reduce backlog cases in the justice system by half (from 62% to 30%)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Improve Justice service delivery from 81.8% to 90%</a:t>
            </a:r>
            <a:endParaRPr/>
          </a:p>
          <a:p>
            <a:pPr indent="-457200" lvl="1" marL="4572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2"/>
            </a:pPr>
            <a:r>
              <a:rPr b="1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Enhancing service delivery, governance and implementation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Increase citizen’s satisfaction with public services delivery to above 90% 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Public service reform for efficient delivery</a:t>
            </a:r>
            <a:endParaRPr/>
          </a:p>
          <a:p>
            <a:pPr indent="-4572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Enhancing PFM to strengthen transparency and accountability</a:t>
            </a:r>
            <a:endParaRPr/>
          </a:p>
          <a:p>
            <a:pPr indent="-342900" lvl="3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b="1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National unity, resilience and community-based healing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b="0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</a:t>
            </a: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economic diplomacy </a:t>
            </a:r>
            <a:r>
              <a:rPr b="0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 accelerate the country’s economic development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b="0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Sustaining and strengthening </a:t>
            </a: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crime prevention, public order, safety and security</a:t>
            </a:r>
            <a:endParaRPr/>
          </a:p>
          <a:p>
            <a:pPr indent="-355600" lvl="3" marL="1427163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>
            <p:ph type="title"/>
          </p:nvPr>
        </p:nvSpPr>
        <p:spPr>
          <a:xfrm>
            <a:off x="2371928" y="167884"/>
            <a:ext cx="7448144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30850" lIns="61700" spcFirstLastPara="1" rIns="61700" wrap="square" tIns="30850">
            <a:norm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Cross Cutting Areas</a:t>
            </a:r>
            <a:endParaRPr/>
          </a:p>
        </p:txBody>
      </p:sp>
      <p:sp>
        <p:nvSpPr>
          <p:cNvPr id="328" name="Google Shape;328;p15"/>
          <p:cNvSpPr txBox="1"/>
          <p:nvPr>
            <p:ph idx="12" type="sldNum"/>
          </p:nvPr>
        </p:nvSpPr>
        <p:spPr>
          <a:xfrm>
            <a:off x="11089218" y="6475414"/>
            <a:ext cx="1102783" cy="38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9" name="Google Shape;329;p15"/>
          <p:cNvGraphicFramePr/>
          <p:nvPr/>
        </p:nvGraphicFramePr>
        <p:xfrm>
          <a:off x="2676524" y="38583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{12D7D154-5363-456A-95BF-063BFBAB381D}</a:tableStyleId>
              </a:tblPr>
              <a:tblGrid>
                <a:gridCol w="392175"/>
                <a:gridCol w="6208875"/>
              </a:tblGrid>
              <a:tr h="5666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No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/>
                        <a:t>Cross-cutting Areas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ook Antiqua"/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Environment and Climate change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ook Antiqua"/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Disability and social inclusion 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Disaster risk reduction and Management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HIV/AIDS and Non-communicable diseases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Gender and Family Promotion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6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Regional Integration and International Positioning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  <a:tr h="292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Capacity development  </a:t>
                      </a:r>
                      <a:endParaRPr sz="16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30" name="Google Shape;330;p15"/>
          <p:cNvSpPr txBox="1"/>
          <p:nvPr/>
        </p:nvSpPr>
        <p:spPr>
          <a:xfrm>
            <a:off x="1818526" y="1675359"/>
            <a:ext cx="10032714" cy="2428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6198" lvl="0" marL="7619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7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 address cross-sectoral challenges in economic, social, governance and environmental dimensions,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NST-2 will take into consideration the following Cross Cutting Areas (CCAs):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7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These areas will be mainstreamed, monitored and evaluated across all Sector Strategic Plans and District Development Strategies by the respective CCAs lead institutions. </a:t>
            </a:r>
            <a:endParaRPr b="0" i="0" sz="17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 txBox="1"/>
          <p:nvPr>
            <p:ph type="title"/>
          </p:nvPr>
        </p:nvSpPr>
        <p:spPr>
          <a:xfrm>
            <a:off x="2478950" y="78674"/>
            <a:ext cx="7448144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30850" lIns="61700" spcFirstLastPara="1" rIns="61700" wrap="square" tIns="30850">
            <a:norm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Implementation Arrangements</a:t>
            </a:r>
            <a:endParaRPr/>
          </a:p>
        </p:txBody>
      </p:sp>
      <p:sp>
        <p:nvSpPr>
          <p:cNvPr id="337" name="Google Shape;337;p16"/>
          <p:cNvSpPr txBox="1"/>
          <p:nvPr>
            <p:ph idx="12" type="sldNum"/>
          </p:nvPr>
        </p:nvSpPr>
        <p:spPr>
          <a:xfrm>
            <a:off x="11089218" y="6475414"/>
            <a:ext cx="1102783" cy="38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 txBox="1"/>
          <p:nvPr/>
        </p:nvSpPr>
        <p:spPr>
          <a:xfrm>
            <a:off x="554804" y="1646665"/>
            <a:ext cx="11296436" cy="732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6198" lvl="2" marL="76198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 NST2 implementation framework is composed of core structures, institutions, and mechanisms essential for delivering NST-2 priorities effectively. </a:t>
            </a:r>
            <a:endParaRPr/>
          </a:p>
          <a:p>
            <a:pPr indent="-76198" lvl="2" marL="76198" marR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Successful implementation of NST2 will require enhanced coordination, stakeholder engagement, and integrated planning, supported by systems for real-time performance tracking and data-driven decision-making. </a:t>
            </a:r>
            <a:endParaRPr/>
          </a:p>
          <a:p>
            <a:pPr indent="-76198" lvl="2" marL="76198" marR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strong oversight and accountability framework will ensure that progress remains aligned with national priorities. </a:t>
            </a:r>
            <a:endParaRPr/>
          </a:p>
          <a:p>
            <a:pPr indent="-76198" lvl="2" marL="76198" marR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Key institutions such as Parliament, Cabinet provide strategic oversight, while cross-sectoral platforms such as Ministerial Clusters, SWGs, and JADFs facilitate collaboration and stakeholder participation. </a:t>
            </a:r>
            <a:endParaRPr/>
          </a:p>
          <a:p>
            <a:pPr indent="-76198" lvl="2" marL="76198" marR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The private sector and civil society will play pivotal roles by driving innovation, mobilizing resources, engaging citizens and ensuring accountability, thereby enhancing NST-2’s impact across all sectors and regions.</a:t>
            </a:r>
            <a:endParaRPr/>
          </a:p>
          <a:p>
            <a:pPr indent="10670" lvl="2" marL="76198" marR="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/>
          <p:nvPr>
            <p:ph type="title"/>
          </p:nvPr>
        </p:nvSpPr>
        <p:spPr>
          <a:xfrm>
            <a:off x="1665719" y="167884"/>
            <a:ext cx="7805168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An example of NST2 implementation Institutional Roles &amp; Responsibilities </a:t>
            </a:r>
            <a:endParaRPr/>
          </a:p>
        </p:txBody>
      </p:sp>
      <p:sp>
        <p:nvSpPr>
          <p:cNvPr id="344" name="Google Shape;344;p17"/>
          <p:cNvSpPr txBox="1"/>
          <p:nvPr>
            <p:ph idx="12" type="sldNum"/>
          </p:nvPr>
        </p:nvSpPr>
        <p:spPr>
          <a:xfrm>
            <a:off x="11089218" y="6475414"/>
            <a:ext cx="1102783" cy="38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5" name="Google Shape;345;p17"/>
          <p:cNvGraphicFramePr/>
          <p:nvPr/>
        </p:nvGraphicFramePr>
        <p:xfrm>
          <a:off x="842480" y="1052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{C85CCFE0-CAFA-4AA0-8271-F555D821EE63}</a:tableStyleId>
              </a:tblPr>
              <a:tblGrid>
                <a:gridCol w="3184850"/>
                <a:gridCol w="7714900"/>
              </a:tblGrid>
              <a:tr h="587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Institution/Forum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Roles and responsibilities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695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Parliament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Provide oversight and ensure accountability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Enact and amend laws including the finance law (national budget) aligned with NST-2 priorities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235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Cabinet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Provide high-level policy and strategic orientation to guide NST-2 implementation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Provide strategic guidance to prioritization and allocation of resources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Receive strategic level reports on implementation performance and take high level decisions on corrective actions needed 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9425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Office of the Prime Minister (OPM)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Ensure cross-sectoral alignment of policies with NST-2 priorities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Ensure cross-sectoral coordination for the execution of NST-2 priorities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Monitor performance of government institutions both at central and local levels to ensure delivery of NST2.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Take decisions on unblocking of cross-sectoral implementation challenges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695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National Leadership Retreat (Umwiherero)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Conduct annual leadership-level reviews of strategic areas of the NST-2.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●"/>
                      </a:pPr>
                      <a:r>
                        <a:rPr lang="en-US" sz="1500" u="none" cap="none" strike="noStrike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Address key implementation bottlenecks and recommend actions to fast track delivery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/>
          <p:nvPr>
            <p:ph type="title"/>
          </p:nvPr>
        </p:nvSpPr>
        <p:spPr>
          <a:xfrm>
            <a:off x="1665719" y="167884"/>
            <a:ext cx="7805168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Roles &amp; Responsibilities</a:t>
            </a:r>
            <a:endParaRPr/>
          </a:p>
        </p:txBody>
      </p:sp>
      <p:sp>
        <p:nvSpPr>
          <p:cNvPr id="351" name="Google Shape;351;p18"/>
          <p:cNvSpPr txBox="1"/>
          <p:nvPr>
            <p:ph idx="12" type="sldNum"/>
          </p:nvPr>
        </p:nvSpPr>
        <p:spPr>
          <a:xfrm>
            <a:off x="11089218" y="6475414"/>
            <a:ext cx="1102783" cy="38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52" name="Google Shape;352;p18"/>
          <p:cNvGraphicFramePr/>
          <p:nvPr/>
        </p:nvGraphicFramePr>
        <p:xfrm>
          <a:off x="141515" y="739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{C85CCFE0-CAFA-4AA0-8271-F555D821EE63}</a:tableStyleId>
              </a:tblPr>
              <a:tblGrid>
                <a:gridCol w="3432025"/>
                <a:gridCol w="8313675"/>
              </a:tblGrid>
              <a:tr h="541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Institution/Forum</a:t>
                      </a:r>
                      <a:endParaRPr/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 and responsibilities</a:t>
                      </a:r>
                      <a:endParaRPr/>
                    </a:p>
                  </a:txBody>
                  <a:tcPr marT="0" marB="0" marR="38050" marL="38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55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Permanent Secretaries (PS) Forum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Monitor and review performance of NST2 at sector and technical level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Identify and unblock implementation challenges at technical level.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300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Development Partners Coordination Group (DPCG)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Ensure alignment of development partners’ funding and resources  to NST2 priorities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Discuss progress, challenges and lessons on NST2 performance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Provide advice on strategies, policies and innovations to accelerate implementation of NST2 building on international best practices and experiences as well as discussions at sector working group level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690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Ministerial Clusters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Serve as a Ministerial platform for consultation and engagement on policies and strategies relating to the NST2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Ensure Ministerial level coordination and follow up of emerging issues pertaining to NST2 implementation in the relevant clusters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Identify areas requiring coordinated action and propose innovative solutions to accelerate implementation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0800">
                <a:tc>
                  <a:txBody>
                    <a:bodyPr/>
                    <a:lstStyle/>
                    <a:p>
                      <a:pPr indent="0" lvl="0" marL="89535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Sector Working Groups (SWGs)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Facilitate policy dialogue, joint planning, resource mobilization, delivery, monitoring, evaluation and lesson learning on Sector Strategic plans (SSPs), priority programmes and projects at SWG level linked to delivery of NST2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Coordinate partners, the private sector, civil society and other stakeholders in the sector to ensure successful implementation of SSPs aligned to NST2</a:t>
                      </a:r>
                      <a:endParaRPr/>
                    </a:p>
                    <a:p>
                      <a:pPr indent="-342900" lvl="0" marL="342900" marR="0" rtl="0" algn="just">
                        <a:lnSpc>
                          <a:spcPct val="106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Provide input to prioritization and resource allocation at sector level in line with NST2 priorities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/>
          <p:nvPr>
            <p:ph type="title"/>
          </p:nvPr>
        </p:nvSpPr>
        <p:spPr>
          <a:xfrm>
            <a:off x="2588526" y="219660"/>
            <a:ext cx="7768988" cy="583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NST2 implementation enablers</a:t>
            </a:r>
            <a:endParaRPr/>
          </a:p>
        </p:txBody>
      </p:sp>
      <p:sp>
        <p:nvSpPr>
          <p:cNvPr id="358" name="Google Shape;358;p19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5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1" sz="1050">
              <a:solidFill>
                <a:srgbClr val="88888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2197329" y="1167892"/>
            <a:ext cx="1823421" cy="697902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Optimizing Governance structures</a:t>
            </a:r>
            <a:endParaRPr/>
          </a:p>
        </p:txBody>
      </p:sp>
      <p:sp>
        <p:nvSpPr>
          <p:cNvPr id="360" name="Google Shape;360;p19"/>
          <p:cNvSpPr/>
          <p:nvPr/>
        </p:nvSpPr>
        <p:spPr>
          <a:xfrm>
            <a:off x="2194155" y="2764463"/>
            <a:ext cx="1823421" cy="697902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Harnessing data and Technology</a:t>
            </a:r>
            <a:endParaRPr/>
          </a:p>
        </p:txBody>
      </p:sp>
      <p:sp>
        <p:nvSpPr>
          <p:cNvPr id="361" name="Google Shape;361;p19"/>
          <p:cNvSpPr/>
          <p:nvPr/>
        </p:nvSpPr>
        <p:spPr>
          <a:xfrm>
            <a:off x="2194154" y="4719071"/>
            <a:ext cx="1823421" cy="697902"/>
          </a:xfrm>
          <a:prstGeom prst="roundRect">
            <a:avLst>
              <a:gd fmla="val 16667" name="adj"/>
            </a:avLst>
          </a:prstGeom>
          <a:solidFill>
            <a:srgbClr val="DDD9C3"/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Building Innovation and Skills</a:t>
            </a:r>
            <a:endParaRPr/>
          </a:p>
        </p:txBody>
      </p:sp>
      <p:sp>
        <p:nvSpPr>
          <p:cNvPr id="362" name="Google Shape;362;p19"/>
          <p:cNvSpPr txBox="1"/>
          <p:nvPr/>
        </p:nvSpPr>
        <p:spPr>
          <a:xfrm>
            <a:off x="4188047" y="1044509"/>
            <a:ext cx="5901913" cy="80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of cross-institutional platforms ( Ministerial Cluster, SWGs &amp; JADF). </a:t>
            </a:r>
            <a:endParaRPr/>
          </a:p>
          <a:p>
            <a:pPr indent="-214313" lvl="0" marL="214313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Private Sector &amp; CSOs engagement</a:t>
            </a:r>
            <a:endParaRPr/>
          </a:p>
        </p:txBody>
      </p:sp>
      <p:sp>
        <p:nvSpPr>
          <p:cNvPr id="363" name="Google Shape;363;p19"/>
          <p:cNvSpPr txBox="1"/>
          <p:nvPr/>
        </p:nvSpPr>
        <p:spPr>
          <a:xfrm>
            <a:off x="4188047" y="1865794"/>
            <a:ext cx="5901913" cy="823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project execution and delivery through streamlining the functioning of SPIUs across institutions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4266106" y="2503598"/>
            <a:ext cx="590191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integrated planning</a:t>
            </a:r>
            <a:endParaRPr/>
          </a:p>
          <a:p>
            <a:pPr indent="-214313" lvl="0" marL="214313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Scaling up economic and spatial planning to ensure efficient allocation of resources</a:t>
            </a:r>
            <a:endParaRPr/>
          </a:p>
          <a:p>
            <a:pPr indent="-214313" lvl="0" marL="214313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automation of service delivery (Technology &amp; digitization)</a:t>
            </a:r>
            <a:endParaRPr/>
          </a:p>
          <a:p>
            <a:pPr indent="-214313" lvl="0" marL="214313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Data and statistics: Leveraging data to drive informed decisions</a:t>
            </a:r>
            <a:endParaRPr/>
          </a:p>
          <a:p>
            <a:pPr indent="-214313" lvl="0" marL="214313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Monitoring, Evaluation and Learning (MEL)</a:t>
            </a:r>
            <a:endParaRPr/>
          </a:p>
        </p:txBody>
      </p:sp>
      <p:sp>
        <p:nvSpPr>
          <p:cNvPr id="365" name="Google Shape;365;p19"/>
          <p:cNvSpPr txBox="1"/>
          <p:nvPr/>
        </p:nvSpPr>
        <p:spPr>
          <a:xfrm>
            <a:off x="4188046" y="4669588"/>
            <a:ext cx="5901913" cy="836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Innovation, Research and Development </a:t>
            </a:r>
            <a:endParaRPr/>
          </a:p>
          <a:p>
            <a:pPr indent="-214313" lvl="0" marL="214313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Prioritizing capacity and skills development across all sectors</a:t>
            </a:r>
            <a:endParaRPr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>
            <p:ph type="title"/>
          </p:nvPr>
        </p:nvSpPr>
        <p:spPr>
          <a:xfrm>
            <a:off x="609600" y="136202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Outline</a:t>
            </a:r>
            <a:endParaRPr/>
          </a:p>
        </p:txBody>
      </p:sp>
      <p:sp>
        <p:nvSpPr>
          <p:cNvPr id="203" name="Google Shape;203;p2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04" name="Google Shape;204;p2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"/>
          <p:cNvSpPr txBox="1"/>
          <p:nvPr/>
        </p:nvSpPr>
        <p:spPr>
          <a:xfrm>
            <a:off x="365051" y="1215483"/>
            <a:ext cx="10515600" cy="5119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Context &amp; Background for NST2 elaboration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Macroeconomic outlook 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 2 Strategic orientation 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 2 Key Priorities 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Cross-cutting Areas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NST2 Implementation Arrangements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Monitoring and Evaluation Framework</a:t>
            </a:r>
            <a:endParaRPr/>
          </a:p>
          <a:p>
            <a:pPr indent="-214308" lvl="1" marL="481001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24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Conclusion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 txBox="1"/>
          <p:nvPr>
            <p:ph idx="2" type="body"/>
          </p:nvPr>
        </p:nvSpPr>
        <p:spPr>
          <a:xfrm>
            <a:off x="670940" y="6394484"/>
            <a:ext cx="9582149" cy="35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NST2 M&amp;E Framework description</a:t>
            </a:r>
            <a:endParaRPr/>
          </a:p>
        </p:txBody>
      </p:sp>
      <p:sp>
        <p:nvSpPr>
          <p:cNvPr id="372" name="Google Shape;372;p20"/>
          <p:cNvSpPr txBox="1"/>
          <p:nvPr>
            <p:ph idx="4294967295" type="title"/>
          </p:nvPr>
        </p:nvSpPr>
        <p:spPr>
          <a:xfrm>
            <a:off x="670941" y="291918"/>
            <a:ext cx="11260864" cy="942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 sz="2200">
                <a:latin typeface="Book Antiqua"/>
                <a:ea typeface="Book Antiqua"/>
                <a:cs typeface="Book Antiqua"/>
                <a:sym typeface="Book Antiqua"/>
              </a:rPr>
              <a:t>NST2 M&amp;E Framework</a:t>
            </a:r>
            <a:br>
              <a:rPr lang="en-US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The Monitoring and Evaluation (M&amp;E) framework is designed to support the implementation of NST2 by enabling monitoring of progress, evaluation and lesson learning in the course of implementing the NST2. </a:t>
            </a:r>
            <a:b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                      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M&amp;E framework is composed of the following key tools: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 b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373" name="Google Shape;373;p20"/>
          <p:cNvGrpSpPr/>
          <p:nvPr/>
        </p:nvGrpSpPr>
        <p:grpSpPr>
          <a:xfrm>
            <a:off x="1813847" y="1193180"/>
            <a:ext cx="3142159" cy="5095651"/>
            <a:chOff x="0" y="0"/>
            <a:chExt cx="3142159" cy="5095651"/>
          </a:xfrm>
        </p:grpSpPr>
        <p:sp>
          <p:nvSpPr>
            <p:cNvPr id="374" name="Google Shape;374;p20"/>
            <p:cNvSpPr/>
            <p:nvPr/>
          </p:nvSpPr>
          <p:spPr>
            <a:xfrm>
              <a:off x="0" y="0"/>
              <a:ext cx="3142159" cy="1144286"/>
            </a:xfrm>
            <a:prstGeom prst="roundRect">
              <a:avLst>
                <a:gd fmla="val 10000" name="adj"/>
              </a:avLst>
            </a:prstGeom>
            <a:solidFill>
              <a:srgbClr val="BF504D"/>
            </a:solidFill>
            <a:ln>
              <a:noFill/>
            </a:ln>
            <a:effectLst>
              <a:outerShdw blurRad="107950" rotWithShape="0" algn="ctr" dir="5400000" dist="12700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 txBox="1"/>
            <p:nvPr/>
          </p:nvSpPr>
          <p:spPr>
            <a:xfrm>
              <a:off x="33515" y="33515"/>
              <a:ext cx="1810692" cy="1077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wentieth Century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NST2 Theory of Change (TOC)</a:t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0" y="1288167"/>
              <a:ext cx="3142159" cy="114428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33515" y="1321682"/>
              <a:ext cx="2068186" cy="1077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wentieth Century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NST2 M&amp;E Matrix</a:t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0" y="2967989"/>
              <a:ext cx="3142159" cy="855331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25052" y="2993041"/>
              <a:ext cx="2089040" cy="805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wentieth Century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NST2 Metadata Indicators</a:t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0" y="3951365"/>
              <a:ext cx="3142159" cy="1144286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33515" y="3984880"/>
              <a:ext cx="2068186" cy="1077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wentieth Century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NST2 Evaluation framework</a:t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2225658" y="1199788"/>
              <a:ext cx="743786" cy="74378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2393010" y="1199788"/>
              <a:ext cx="409082" cy="559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2245197" y="2542480"/>
              <a:ext cx="628745" cy="67671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DE5D0">
                <a:alpha val="89803"/>
              </a:srgbClr>
            </a:solidFill>
            <a:ln cap="flat" cmpd="sng" w="25400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2386665" y="2542480"/>
              <a:ext cx="345809" cy="52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t/>
              </a:r>
              <a:endParaRPr b="0" i="0" sz="3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2150275" y="3876410"/>
              <a:ext cx="743786" cy="74378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7D1DF">
                <a:alpha val="89803"/>
              </a:srgbClr>
            </a:solidFill>
            <a:ln cap="flat" cmpd="sng" w="25400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 txBox="1"/>
            <p:nvPr/>
          </p:nvSpPr>
          <p:spPr>
            <a:xfrm>
              <a:off x="2317627" y="3876410"/>
              <a:ext cx="409082" cy="559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8" name="Google Shape;388;p20"/>
          <p:cNvSpPr txBox="1"/>
          <p:nvPr/>
        </p:nvSpPr>
        <p:spPr>
          <a:xfrm>
            <a:off x="5247118" y="1641769"/>
            <a:ext cx="49304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Outlines a hierarchy of results that are logically linked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TOC highlights NST2 result levels (Goals, Priority areas, Outcomes and Strategic Interventions)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TOC will be implemented by cascading it to SSP &amp; DDSs level</a:t>
            </a:r>
            <a:endParaRPr/>
          </a:p>
        </p:txBody>
      </p:sp>
      <p:sp>
        <p:nvSpPr>
          <p:cNvPr id="389" name="Google Shape;389;p20"/>
          <p:cNvSpPr txBox="1"/>
          <p:nvPr/>
        </p:nvSpPr>
        <p:spPr>
          <a:xfrm>
            <a:off x="5243181" y="2560733"/>
            <a:ext cx="4648934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F1F1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The NST2 M&amp;E matrix shows high level of outcomes, respective indicators, baseline, targets, who is responsible for reporting and means of verification.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The M&amp;E matrix is the basis for formal reporting and tracking of performance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5243181" y="3957340"/>
            <a:ext cx="464893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F1F1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 The metadata elaborates how each indicator is measured, data sources, frequency of data collection and responsible institutions.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F1F1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5243181" y="5019722"/>
            <a:ext cx="464893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Evaluation of NST2 will be built on assessments and evaluations at SWG level including imihigo</a:t>
            </a:r>
            <a:endParaRPr sz="1400">
              <a:solidFill>
                <a:srgbClr val="1F1F1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F1F1F"/>
                </a:solidFill>
                <a:latin typeface="Book Antiqua"/>
                <a:ea typeface="Book Antiqua"/>
                <a:cs typeface="Book Antiqua"/>
                <a:sym typeface="Book Antiqua"/>
              </a:rPr>
              <a:t>Mid-term evaluations will conducted to assess progress, identify challenges and lessons learned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F1F1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Conclusion and way forward</a:t>
            </a:r>
            <a:endParaRPr/>
          </a:p>
        </p:txBody>
      </p:sp>
      <p:sp>
        <p:nvSpPr>
          <p:cNvPr id="397" name="Google Shape;397;p21"/>
          <p:cNvSpPr txBox="1"/>
          <p:nvPr>
            <p:ph idx="1" type="body"/>
          </p:nvPr>
        </p:nvSpPr>
        <p:spPr>
          <a:xfrm>
            <a:off x="409576" y="1151452"/>
            <a:ext cx="10972800" cy="4392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Prerequisites for this positive change across the entire country include:</a:t>
            </a:r>
            <a:endParaRPr/>
          </a:p>
          <a:p>
            <a:pPr indent="-214308" lvl="1" marL="557199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lang="en-US" sz="19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ontinuing to foster an </a:t>
            </a:r>
            <a:r>
              <a:rPr b="1" lang="en-US" sz="1900">
                <a:latin typeface="Book Antiqua"/>
                <a:ea typeface="Book Antiqua"/>
                <a:cs typeface="Book Antiqua"/>
                <a:sym typeface="Book Antiqua"/>
              </a:rPr>
              <a:t>inclusive development model leaving no one behind </a:t>
            </a: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(PwD, youth, women, etc)</a:t>
            </a:r>
            <a:endParaRPr/>
          </a:p>
          <a:p>
            <a:pPr indent="-214308" lvl="1" marL="557199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lang="en-US" sz="19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Continuing to enshrine </a:t>
            </a:r>
            <a:r>
              <a:rPr b="1" lang="en-US" sz="19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Rwandan culture and values </a:t>
            </a:r>
            <a:r>
              <a:rPr b="0" lang="en-US" sz="19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 our development</a:t>
            </a:r>
            <a:endParaRPr/>
          </a:p>
          <a:p>
            <a:pPr indent="-214308" lvl="1" marL="557199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Ensuring </a:t>
            </a:r>
            <a:r>
              <a:rPr b="1" lang="en-US" sz="1900">
                <a:latin typeface="Book Antiqua"/>
                <a:ea typeface="Book Antiqua"/>
                <a:cs typeface="Book Antiqua"/>
                <a:sym typeface="Book Antiqua"/>
              </a:rPr>
              <a:t>value for money and accountability</a:t>
            </a:r>
            <a:endParaRPr/>
          </a:p>
          <a:p>
            <a:pPr indent="-214308" lvl="1" marL="557199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Adopting a </a:t>
            </a:r>
            <a:r>
              <a:rPr b="1" lang="en-US" sz="1900">
                <a:latin typeface="Book Antiqua"/>
                <a:ea typeface="Book Antiqua"/>
                <a:cs typeface="Book Antiqua"/>
                <a:sym typeface="Book Antiqua"/>
              </a:rPr>
              <a:t>positive developmental mindset </a:t>
            </a: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founded on the </a:t>
            </a:r>
            <a:r>
              <a:rPr b="1" lang="en-US" sz="1900">
                <a:latin typeface="Book Antiqua"/>
                <a:ea typeface="Book Antiqua"/>
                <a:cs typeface="Book Antiqua"/>
                <a:sym typeface="Book Antiqua"/>
              </a:rPr>
              <a:t>unity of Rwandans</a:t>
            </a:r>
            <a:endParaRPr/>
          </a:p>
          <a:p>
            <a:pPr indent="-214308" lvl="1" marL="557199" rtl="0" algn="l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>
                <a:latin typeface="Book Antiqua"/>
                <a:ea typeface="Book Antiqua"/>
                <a:cs typeface="Book Antiqua"/>
                <a:sym typeface="Book Antiqua"/>
              </a:rPr>
              <a:t>Strengthening mechanisms for </a:t>
            </a:r>
            <a:r>
              <a:rPr b="1" lang="en-US" sz="1900">
                <a:latin typeface="Book Antiqua"/>
                <a:ea typeface="Book Antiqua"/>
                <a:cs typeface="Book Antiqua"/>
                <a:sym typeface="Book Antiqua"/>
              </a:rPr>
              <a:t>implementation and delivery</a:t>
            </a:r>
            <a:endParaRPr/>
          </a:p>
        </p:txBody>
      </p:sp>
      <p:sp>
        <p:nvSpPr>
          <p:cNvPr id="398" name="Google Shape;398;p21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399" name="Google Shape;399;p21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 txBox="1"/>
          <p:nvPr>
            <p:ph idx="1" type="body"/>
          </p:nvPr>
        </p:nvSpPr>
        <p:spPr>
          <a:xfrm>
            <a:off x="374072" y="2546785"/>
            <a:ext cx="10972800" cy="882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None/>
            </a:pPr>
            <a:r>
              <a:rPr lang="en-US" sz="4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THANK YOU</a:t>
            </a:r>
            <a:endParaRPr/>
          </a:p>
        </p:txBody>
      </p:sp>
      <p:sp>
        <p:nvSpPr>
          <p:cNvPr id="405" name="Google Shape;405;p22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406" name="Google Shape;406;p22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>
            <p:ph type="title"/>
          </p:nvPr>
        </p:nvSpPr>
        <p:spPr>
          <a:xfrm>
            <a:off x="609600" y="136202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8100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Context &amp; Background for NST2 elaboration</a:t>
            </a:r>
            <a:endParaRPr b="1" sz="2800">
              <a:solidFill>
                <a:srgbClr val="0000CC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1" name="Google Shape;211;p3"/>
          <p:cNvSpPr txBox="1"/>
          <p:nvPr>
            <p:ph idx="1" type="body"/>
          </p:nvPr>
        </p:nvSpPr>
        <p:spPr>
          <a:xfrm>
            <a:off x="489100" y="1203406"/>
            <a:ext cx="11146465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NST2 is aligned with Vision 2050 (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2035 targets 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+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SDGs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) and picks up from where NST1 ended.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NST2 integrates lessons from the NST1 Performance</a:t>
            </a:r>
            <a:endParaRPr/>
          </a:p>
          <a:p>
            <a:pPr indent="-285750" lvl="3" marL="113345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▪"/>
            </a:pP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chievement of NST1 was affected by a combination of shocks (Covid-19, Disasters and Inflation crisis) and implementation challenges</a:t>
            </a:r>
            <a:endParaRPr/>
          </a:p>
          <a:p>
            <a:pPr indent="-285750" lvl="3" marL="113345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▪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 NST 2 focuses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on </a:t>
            </a:r>
            <a:r>
              <a:rPr b="1" lang="en-US" sz="1800">
                <a:latin typeface="Book Antiqua"/>
                <a:ea typeface="Book Antiqua"/>
                <a:cs typeface="Book Antiqua"/>
                <a:sym typeface="Book Antiqua"/>
              </a:rPr>
              <a:t>changing the way of doing business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 i.e. </a:t>
            </a:r>
            <a:r>
              <a:rPr b="1" lang="en-US" sz="1800">
                <a:latin typeface="Book Antiqua"/>
                <a:ea typeface="Book Antiqua"/>
                <a:cs typeface="Book Antiqua"/>
                <a:sym typeface="Book Antiqua"/>
              </a:rPr>
              <a:t>quality, building resilience, implementing faster and better, enhanced coordination and engagement of citizens</a:t>
            </a:r>
            <a:endParaRPr/>
          </a:p>
          <a:p>
            <a:pPr indent="-285750" lvl="3" marL="113345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▪"/>
            </a:pPr>
            <a:r>
              <a:rPr b="1" lang="en-US" sz="18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strategy was developed through 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a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consultative process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involving stakeholders via different forums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None/>
            </a:pPr>
            <a:r>
              <a:t/>
            </a:r>
            <a:endParaRPr b="0" sz="18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2" name="Google Shape;212;p3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13" name="Google Shape;213;p3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>
            <p:ph type="title"/>
          </p:nvPr>
        </p:nvSpPr>
        <p:spPr>
          <a:xfrm>
            <a:off x="609600" y="136202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8100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Context &amp; Background for NST2 elaboration</a:t>
            </a:r>
            <a:endParaRPr b="1" sz="2800">
              <a:solidFill>
                <a:srgbClr val="0000CC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9" name="Google Shape;219;p4"/>
          <p:cNvSpPr txBox="1"/>
          <p:nvPr>
            <p:ph idx="1" type="body"/>
          </p:nvPr>
        </p:nvSpPr>
        <p:spPr>
          <a:xfrm>
            <a:off x="489100" y="1208881"/>
            <a:ext cx="11146465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ct val="82162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NST2 leverages existing and emerging opportunities, including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a growing youthful population 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(56% of whom are of working age of 16–64 years, and 65.3% are under 30), 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ct val="82162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The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increased adoption of technology and innovation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ct val="82162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The development of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high growth potential sectors 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such as mining, agro-processing, horticulture, aviation, sports, creative arts, tourism, and MICE.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ct val="82162"/>
              <a:buFont typeface="Noto Sans Symbols"/>
              <a:buChar char="❑"/>
            </a:pP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An </a:t>
            </a:r>
            <a:r>
              <a:rPr lang="en-US" sz="1800">
                <a:latin typeface="Book Antiqua"/>
                <a:ea typeface="Book Antiqua"/>
                <a:cs typeface="Book Antiqua"/>
                <a:sym typeface="Book Antiqua"/>
              </a:rPr>
              <a:t>engaged citizenry</a:t>
            </a:r>
            <a:r>
              <a:rPr b="0" lang="en-US" sz="1800">
                <a:latin typeface="Book Antiqua"/>
                <a:ea typeface="Book Antiqua"/>
                <a:cs typeface="Book Antiqua"/>
                <a:sym typeface="Book Antiqua"/>
              </a:rPr>
              <a:t>, grounded in core developmental and cultural values, also plays a significant role in this strategy.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ct val="82162"/>
              <a:buFont typeface="Noto Sans Symbols"/>
              <a:buChar char="❑"/>
            </a:pPr>
            <a:r>
              <a:rPr b="0"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NST2 is organized around 3 pillars: </a:t>
            </a:r>
            <a:r>
              <a:rPr lang="en-US" sz="18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Economic Transformation, Social Transformation and Transformational Governance</a:t>
            </a:r>
            <a:endParaRPr/>
          </a:p>
        </p:txBody>
      </p:sp>
      <p:sp>
        <p:nvSpPr>
          <p:cNvPr id="220" name="Google Shape;220;p4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21" name="Google Shape;221;p4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/>
          <p:nvPr>
            <p:ph type="title"/>
          </p:nvPr>
        </p:nvSpPr>
        <p:spPr>
          <a:xfrm>
            <a:off x="1514476" y="170181"/>
            <a:ext cx="10429874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Strategic Planning Framework </a:t>
            </a:r>
            <a:endParaRPr/>
          </a:p>
        </p:txBody>
      </p:sp>
      <p:sp>
        <p:nvSpPr>
          <p:cNvPr id="227" name="Google Shape;227;p5"/>
          <p:cNvSpPr/>
          <p:nvPr/>
        </p:nvSpPr>
        <p:spPr>
          <a:xfrm>
            <a:off x="4703763" y="1167467"/>
            <a:ext cx="2467696" cy="104854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 2050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4816475" y="2662239"/>
            <a:ext cx="2935288" cy="738187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5YGP / NST2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3471863" y="5788025"/>
            <a:ext cx="6057900" cy="738188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MTEF, Annual action plans, budgets, Imihigo, M&amp;E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1768477" y="4111625"/>
            <a:ext cx="3749680" cy="906585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 Strategic Plans/SSPs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(covering Specific areas e.g. health, education )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6347524" y="4079875"/>
            <a:ext cx="4225225" cy="1102444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District Development Strategies/ DDS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(considering District/CoK Specificities)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5610180" y="2163165"/>
            <a:ext cx="730295" cy="4990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5016501" y="3400425"/>
            <a:ext cx="188913" cy="69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7370763" y="3381375"/>
            <a:ext cx="188912" cy="69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703763" y="5013326"/>
            <a:ext cx="188912" cy="7858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7751763" y="5165725"/>
            <a:ext cx="188912" cy="60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4389439" y="2662239"/>
            <a:ext cx="350837" cy="106838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1338266" y="2539999"/>
            <a:ext cx="3013074" cy="1209675"/>
          </a:xfrm>
          <a:prstGeom prst="ellipse">
            <a:avLst/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Strategy for Transformation 2  </a:t>
            </a:r>
            <a:endParaRPr/>
          </a:p>
        </p:txBody>
      </p:sp>
      <p:sp>
        <p:nvSpPr>
          <p:cNvPr id="239" name="Google Shape;239;p5"/>
          <p:cNvSpPr txBox="1"/>
          <p:nvPr/>
        </p:nvSpPr>
        <p:spPr>
          <a:xfrm>
            <a:off x="8940798" y="1877222"/>
            <a:ext cx="2813052" cy="1015663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 Agenda 2063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SDGs agenda 2030,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 Vision 2050</a:t>
            </a:r>
            <a:endParaRPr/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850895" y="4135708"/>
            <a:ext cx="163890" cy="6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830803" y="4398412"/>
            <a:ext cx="204077" cy="64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/>
          <p:nvPr/>
        </p:nvSpPr>
        <p:spPr>
          <a:xfrm>
            <a:off x="7171459" y="1830038"/>
            <a:ext cx="1614342" cy="407736"/>
          </a:xfrm>
          <a:prstGeom prst="leftArrow">
            <a:avLst>
              <a:gd fmla="val 3989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>
            <p:ph type="title"/>
          </p:nvPr>
        </p:nvSpPr>
        <p:spPr>
          <a:xfrm>
            <a:off x="609600" y="136202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8100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Macroeconomic considerations for NST2</a:t>
            </a:r>
            <a:endParaRPr b="1" sz="2800">
              <a:solidFill>
                <a:srgbClr val="0000CC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8" name="Google Shape;248;p6"/>
          <p:cNvSpPr txBox="1"/>
          <p:nvPr>
            <p:ph idx="1" type="body"/>
          </p:nvPr>
        </p:nvSpPr>
        <p:spPr>
          <a:xfrm>
            <a:off x="489100" y="1208881"/>
            <a:ext cx="11146465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The macroeconomic framework for NST2 targets an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average annual real GDP growth of 9.3% </a:t>
            </a: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over the five-year period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Underpinned by;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6% agriculture growth and over 10% growth in industry and services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Catalyzed by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high investment levels </a:t>
            </a: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of 31.2% of GDP by the end of the period,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driven primarily by private investment. 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Private investment is expected to increase from 15.9% of GDP (USD 2.2 Billion) in 2023 to 21.5% (USD 4.6 Billion) by 2029. 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Annual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export growth </a:t>
            </a: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of 13% annually through reinforcing ‘Made in Rwanda’</a:t>
            </a:r>
            <a:endParaRPr/>
          </a:p>
          <a:p>
            <a:pPr indent="-76198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Char char="❑"/>
            </a:pP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This growth will be supported by efforts to </a:t>
            </a: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mobilize national savings</a:t>
            </a:r>
            <a:r>
              <a:rPr b="0" lang="en-US" sz="1700">
                <a:latin typeface="Times New Roman"/>
                <a:ea typeface="Times New Roman"/>
                <a:cs typeface="Times New Roman"/>
                <a:sym typeface="Times New Roman"/>
              </a:rPr>
              <a:t> from 12.4% in 2023 to above 25% of GDP by 2029</a:t>
            </a:r>
            <a:endParaRPr/>
          </a:p>
          <a:p>
            <a:pPr indent="10670" lvl="0" marL="76198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Font typeface="Noto Sans Symbols"/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9C000"/>
              </a:buClr>
              <a:buSzPts val="1368"/>
              <a:buNone/>
            </a:pPr>
            <a:r>
              <a:t/>
            </a:r>
            <a:endParaRPr b="0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6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50" name="Google Shape;250;p6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strategic orientation</a:t>
            </a:r>
            <a:endParaRPr/>
          </a:p>
        </p:txBody>
      </p:sp>
      <p:sp>
        <p:nvSpPr>
          <p:cNvPr id="257" name="Google Shape;257;p7"/>
          <p:cNvSpPr txBox="1"/>
          <p:nvPr>
            <p:ph idx="1" type="body"/>
          </p:nvPr>
        </p:nvSpPr>
        <p:spPr>
          <a:xfrm>
            <a:off x="412898" y="1125025"/>
            <a:ext cx="11366204" cy="470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NST2 is designed deliver the following high impact outcomes: 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Building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resilience to climate change 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and ensuring sustainable development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Creating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decent and productive jobs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 with a particular emphasis on youth and women ( to address high youth unemployment at 20.8%)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Boosting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exports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 (to reduce the widening trade deficit)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Enhancing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nutrition and early childhood development</a:t>
            </a: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 to reduce stunting (to reduce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 the high under-5 stunting rates: 33%)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Improving the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quality and market relevance of education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low enrolment in pre-primary 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education : 35% and </a:t>
            </a:r>
            <a:r>
              <a:rPr lang="en-US" sz="1600">
                <a:latin typeface="Book Antiqua"/>
                <a:ea typeface="Book Antiqua"/>
                <a:cs typeface="Book Antiqua"/>
                <a:sym typeface="Book Antiqua"/>
              </a:rPr>
              <a:t>low proficiency in key subjects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, high unemployment among graduates)</a:t>
            </a:r>
            <a:endParaRPr/>
          </a:p>
          <a:p>
            <a:pPr indent="-342900" lvl="1" marL="6429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Enhancing </a:t>
            </a:r>
            <a:r>
              <a:rPr b="1" lang="en-US" sz="1600">
                <a:latin typeface="Book Antiqua"/>
                <a:ea typeface="Book Antiqua"/>
                <a:cs typeface="Book Antiqua"/>
                <a:sym typeface="Book Antiqua"/>
              </a:rPr>
              <a:t>service delivery and citizen participation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 (Low quality of service delivery: 78%)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 u="sng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u="sng">
                <a:latin typeface="Book Antiqua"/>
                <a:ea typeface="Book Antiqua"/>
                <a:cs typeface="Book Antiqua"/>
                <a:sym typeface="Book Antiqua"/>
              </a:rPr>
              <a:t>Key enablers: </a:t>
            </a:r>
            <a:r>
              <a:rPr b="0" lang="en-US" sz="1600">
                <a:latin typeface="Book Antiqua"/>
                <a:ea typeface="Book Antiqua"/>
                <a:cs typeface="Book Antiqua"/>
                <a:sym typeface="Book Antiqua"/>
              </a:rPr>
              <a:t>Technology and digitalization; data, research and innovation; capacity development</a:t>
            </a:r>
            <a:endParaRPr/>
          </a:p>
          <a:p>
            <a:pPr indent="0" lvl="1" marL="30003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55568" lvl="0" marL="257168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8" name="Google Shape;258;p7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59" name="Google Shape;259;p7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</a:t>
            </a:r>
            <a:endParaRPr/>
          </a:p>
        </p:txBody>
      </p:sp>
      <p:sp>
        <p:nvSpPr>
          <p:cNvPr id="265" name="Google Shape;265;p8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66" name="Google Shape;266;p8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8"/>
          <p:cNvSpPr txBox="1"/>
          <p:nvPr>
            <p:ph idx="1" type="body"/>
          </p:nvPr>
        </p:nvSpPr>
        <p:spPr>
          <a:xfrm>
            <a:off x="609600" y="1148269"/>
            <a:ext cx="11261174" cy="468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Calibri"/>
              <a:buAutoNum type="arabicPeriod"/>
            </a:pP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Achieve 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over 6% annual Agriculture growth </a:t>
            </a: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and ensure modernization of the sector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Scale up access to modern inputs,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technology and extension services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animal resources production through professional farming, improved breeds, extension services and 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feeds and raise milk production to meet industry demand i.e. Milk Powder Plant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 post-harvest handling and management, and reduce post-harvest losses to below 5%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Attract investment in agriculture and increase credit to agriculture from 6% to 10%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De-risking the sector through addressing value chain issues, post-harvest, insurance and scaling up financing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Calibri"/>
              <a:buAutoNum type="arabicPeriod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Achieve 10% annual growth in Industry (</a:t>
            </a: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with focus on manufacturing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) and double export revenues from $3.5 </a:t>
            </a: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billion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 to $7.3 </a:t>
            </a:r>
            <a:r>
              <a:rPr b="0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billion and increase 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tourism revenues by 80% to over $1Bn. 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b="1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Exports diversification 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and promotion of </a:t>
            </a:r>
            <a:r>
              <a:rPr b="1"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Made in Rwanda </a:t>
            </a: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to reduce the trade deficit with focus on key industries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Develop logistics and support standards for MSMEs to export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1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Noto Sans Symbols"/>
              <a:buChar char="▪"/>
            </a:pPr>
            <a:r>
              <a:rPr lang="en-US" sz="155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Double private investment from $2.2 billion (15.9% of GDP) to $4.6 billion (21.5% of GDP)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>
            <p:ph type="title"/>
          </p:nvPr>
        </p:nvSpPr>
        <p:spPr>
          <a:xfrm>
            <a:off x="609600" y="81449"/>
            <a:ext cx="10972800" cy="91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NST2 Economic Transformation Priorities</a:t>
            </a:r>
            <a:endParaRPr/>
          </a:p>
        </p:txBody>
      </p:sp>
      <p:sp>
        <p:nvSpPr>
          <p:cNvPr id="274" name="Google Shape;274;p9"/>
          <p:cNvSpPr txBox="1"/>
          <p:nvPr>
            <p:ph idx="10" type="dt"/>
          </p:nvPr>
        </p:nvSpPr>
        <p:spPr>
          <a:xfrm>
            <a:off x="665252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10/22/2024</a:t>
            </a:r>
            <a:endParaRPr/>
          </a:p>
        </p:txBody>
      </p:sp>
      <p:sp>
        <p:nvSpPr>
          <p:cNvPr id="275" name="Google Shape;275;p9"/>
          <p:cNvSpPr txBox="1"/>
          <p:nvPr>
            <p:ph idx="12" type="sldNum"/>
          </p:nvPr>
        </p:nvSpPr>
        <p:spPr>
          <a:xfrm>
            <a:off x="-1960083" y="633511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9"/>
          <p:cNvSpPr txBox="1"/>
          <p:nvPr>
            <p:ph idx="1" type="body"/>
          </p:nvPr>
        </p:nvSpPr>
        <p:spPr>
          <a:xfrm>
            <a:off x="251460" y="1228948"/>
            <a:ext cx="11781241" cy="4876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b="0"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Create </a:t>
            </a: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1.25 million (250k per year) productive and decent jobs 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Streamline support services (business development, advisory, finance, standards, etc.) to MSMEs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Prioritizing job-intensive programs and projects across public and private sectors leveraging big projects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Strengthening labor market systems to improve planning and matching job-seekers to jobs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Creating a pool of talent for emerging sectors i.e. Financial services Center, Health, Engineering, Digital jobs, etc.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3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Enhance connectivity, urbanization and settlements for growth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Improving public transport services in urban and rural areas and promote e-mobility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Expanding transport infrastructure (including marine transport) with focus on productive areas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Complete Bugesera Airport and scale up RwandAir capacity (passengers and cargo)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Develop affordable houses for rental and purchase in urban areas working with private sector</a:t>
            </a:r>
            <a:endParaRPr/>
          </a:p>
          <a:p>
            <a:pPr indent="-457200" lvl="2" marL="1057261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Reduce informal settlements through upgrading and rehousing working with communities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2023-09-11T17:07:31Z</dcterms:created>
  <dc:creator>Godfrey KABERA</dc:creator>
</cp:coreProperties>
</file>